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4" r:id="rId1"/>
  </p:sldMasterIdLst>
  <p:sldIdLst>
    <p:sldId id="256" r:id="rId2"/>
    <p:sldId id="280" r:id="rId3"/>
    <p:sldId id="285" r:id="rId4"/>
    <p:sldId id="298" r:id="rId5"/>
    <p:sldId id="297" r:id="rId6"/>
    <p:sldId id="299" r:id="rId7"/>
    <p:sldId id="287" r:id="rId8"/>
    <p:sldId id="283" r:id="rId9"/>
    <p:sldId id="288" r:id="rId10"/>
    <p:sldId id="286" r:id="rId11"/>
    <p:sldId id="289" r:id="rId12"/>
    <p:sldId id="294" r:id="rId13"/>
    <p:sldId id="290" r:id="rId14"/>
    <p:sldId id="292" r:id="rId15"/>
    <p:sldId id="293" r:id="rId16"/>
    <p:sldId id="301" r:id="rId17"/>
    <p:sldId id="284" r:id="rId18"/>
    <p:sldId id="259" r:id="rId19"/>
    <p:sldId id="278" r:id="rId20"/>
    <p:sldId id="268" r:id="rId21"/>
    <p:sldId id="281" r:id="rId22"/>
    <p:sldId id="295" r:id="rId23"/>
    <p:sldId id="300" r:id="rId24"/>
    <p:sldId id="282" r:id="rId25"/>
    <p:sldId id="296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DDDDD"/>
    <a:srgbClr val="FCFCFC"/>
    <a:srgbClr val="2E11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33" autoAdjust="0"/>
  </p:normalViewPr>
  <p:slideViewPr>
    <p:cSldViewPr snapToGrid="0">
      <p:cViewPr varScale="1">
        <p:scale>
          <a:sx n="109" d="100"/>
          <a:sy n="109" d="100"/>
        </p:scale>
        <p:origin x="7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FEA9-B86E-4037-A06F-B0780BAA240B}" type="datetimeFigureOut">
              <a:rPr lang="de-DE" smtClean="0"/>
              <a:t>06.01.2022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9A9C-25D7-49EE-B975-B9DEE9ABB2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8976945"/>
      </p:ext>
    </p:extLst>
  </p:cSld>
  <p:clrMapOvr>
    <a:masterClrMapping/>
  </p:clrMapOvr>
  <p:transition spd="slow" advClick="0" advTm="4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FEA9-B86E-4037-A06F-B0780BAA240B}" type="datetimeFigureOut">
              <a:rPr lang="de-DE" smtClean="0"/>
              <a:t>06.01.2022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9A9C-25D7-49EE-B975-B9DEE9ABB2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668300"/>
      </p:ext>
    </p:extLst>
  </p:cSld>
  <p:clrMapOvr>
    <a:masterClrMapping/>
  </p:clrMapOvr>
  <p:transition spd="slow" advClick="0" advTm="4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FEA9-B86E-4037-A06F-B0780BAA240B}" type="datetimeFigureOut">
              <a:rPr lang="de-DE" smtClean="0"/>
              <a:t>06.01.2022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9A9C-25D7-49EE-B975-B9DEE9ABB2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41583"/>
      </p:ext>
    </p:extLst>
  </p:cSld>
  <p:clrMapOvr>
    <a:masterClrMapping/>
  </p:clrMapOvr>
  <p:transition spd="slow" advClick="0" advTm="4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FEA9-B86E-4037-A06F-B0780BAA240B}" type="datetimeFigureOut">
              <a:rPr lang="de-DE" smtClean="0"/>
              <a:t>06.01.2022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9A9C-25D7-49EE-B975-B9DEE9ABB2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082532"/>
      </p:ext>
    </p:extLst>
  </p:cSld>
  <p:clrMapOvr>
    <a:masterClrMapping/>
  </p:clrMapOvr>
  <p:transition spd="slow" advClick="0" advTm="4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FEA9-B86E-4037-A06F-B0780BAA240B}" type="datetimeFigureOut">
              <a:rPr lang="de-DE" smtClean="0"/>
              <a:t>06.01.2022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9A9C-25D7-49EE-B975-B9DEE9ABB2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338947"/>
      </p:ext>
    </p:extLst>
  </p:cSld>
  <p:clrMapOvr>
    <a:masterClrMapping/>
  </p:clrMapOvr>
  <p:transition spd="slow" advClick="0" advTm="4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FEA9-B86E-4037-A06F-B0780BAA240B}" type="datetimeFigureOut">
              <a:rPr lang="de-DE" smtClean="0"/>
              <a:t>06.01.2022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9A9C-25D7-49EE-B975-B9DEE9ABB2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7774916"/>
      </p:ext>
    </p:extLst>
  </p:cSld>
  <p:clrMapOvr>
    <a:masterClrMapping/>
  </p:clrMapOvr>
  <p:transition spd="slow" advClick="0" advTm="4000">
    <p:push dir="u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FEA9-B86E-4037-A06F-B0780BAA240B}" type="datetimeFigureOut">
              <a:rPr lang="de-DE" smtClean="0"/>
              <a:t>06.01.2022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9A9C-25D7-49EE-B975-B9DEE9ABB2AE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732206"/>
      </p:ext>
    </p:extLst>
  </p:cSld>
  <p:clrMapOvr>
    <a:masterClrMapping/>
  </p:clrMapOvr>
  <p:transition spd="slow" advClick="0" advTm="4000">
    <p:push dir="u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FEA9-B86E-4037-A06F-B0780BAA240B}" type="datetimeFigureOut">
              <a:rPr lang="de-DE" smtClean="0"/>
              <a:t>06.01.2022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9A9C-25D7-49EE-B975-B9DEE9ABB2AE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76602"/>
      </p:ext>
    </p:extLst>
  </p:cSld>
  <p:clrMapOvr>
    <a:masterClrMapping/>
  </p:clrMapOvr>
  <p:transition spd="slow" advClick="0" advTm="4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FEA9-B86E-4037-A06F-B0780BAA240B}" type="datetimeFigureOut">
              <a:rPr lang="de-DE" smtClean="0"/>
              <a:t>06.01.2022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9A9C-25D7-49EE-B975-B9DEE9ABB2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5298649"/>
      </p:ext>
    </p:extLst>
  </p:cSld>
  <p:clrMapOvr>
    <a:masterClrMapping/>
  </p:clrMapOvr>
  <p:transition spd="slow" advClick="0" advTm="4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FEA9-B86E-4037-A06F-B0780BAA240B}" type="datetimeFigureOut">
              <a:rPr lang="de-DE" smtClean="0"/>
              <a:t>06.01.2022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9A9C-25D7-49EE-B975-B9DEE9ABB2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368563"/>
      </p:ext>
    </p:extLst>
  </p:cSld>
  <p:clrMapOvr>
    <a:masterClrMapping/>
  </p:clrMapOvr>
  <p:transition spd="slow" advClick="0" advTm="4000">
    <p:push dir="u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FEA9-B86E-4037-A06F-B0780BAA240B}" type="datetimeFigureOut">
              <a:rPr lang="de-DE" smtClean="0"/>
              <a:t>06.01.2022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79A9C-25D7-49EE-B975-B9DEE9ABB2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1636892"/>
      </p:ext>
    </p:extLst>
  </p:cSld>
  <p:clrMapOvr>
    <a:masterClrMapping/>
  </p:clrMapOvr>
  <p:transition spd="slow" advClick="0" advTm="4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76FFEA9-B86E-4037-A06F-B0780BAA240B}" type="datetimeFigureOut">
              <a:rPr lang="de-DE" smtClean="0"/>
              <a:t>06.01.2022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79A9C-25D7-49EE-B975-B9DEE9ABB2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87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ransition spd="slow" advClick="0" advTm="4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917" y="343025"/>
            <a:ext cx="10680165" cy="2319928"/>
          </a:xfrm>
        </p:spPr>
        <p:txBody>
          <a:bodyPr>
            <a:normAutofit fontScale="90000"/>
          </a:bodyPr>
          <a:lstStyle/>
          <a:p>
            <a:r>
              <a:rPr lang="de-DE" b="1" cap="none" dirty="0" smtClean="0"/>
              <a:t>Rennrad-Wochenende                       Do.16. bis Sa.18. Juni 2022</a:t>
            </a:r>
            <a:br>
              <a:rPr lang="de-DE" b="1" cap="none" dirty="0" smtClean="0"/>
            </a:br>
            <a:r>
              <a:rPr lang="de-DE" b="1" dirty="0" err="1" smtClean="0"/>
              <a:t>Stilfser</a:t>
            </a:r>
            <a:r>
              <a:rPr lang="de-DE" b="1" dirty="0" smtClean="0"/>
              <a:t> Joch</a:t>
            </a:r>
            <a:endParaRPr lang="de-DE" sz="3200" cap="non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77" y="3407344"/>
            <a:ext cx="11414698" cy="23196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2262264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i 14 % gewinnt man schnell an Hö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705" y="3771"/>
            <a:ext cx="9138971" cy="685422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3868615" y="6362087"/>
            <a:ext cx="3991708" cy="4959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solidFill>
                  <a:schemeClr val="tx1"/>
                </a:solidFill>
              </a:rPr>
              <a:t>Auffahrt zum Passo </a:t>
            </a:r>
            <a:r>
              <a:rPr lang="de-DE" sz="2800" b="1" dirty="0" err="1" smtClean="0">
                <a:solidFill>
                  <a:schemeClr val="tx1"/>
                </a:solidFill>
              </a:rPr>
              <a:t>Gavia</a:t>
            </a:r>
            <a:endParaRPr lang="de-DE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04450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schafft! Die Passhöhe des Gavia auf 2610 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238" y="0"/>
            <a:ext cx="8062762" cy="604707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7" t="13105" r="-127" b="7163"/>
          <a:stretch/>
        </p:blipFill>
        <p:spPr>
          <a:xfrm>
            <a:off x="0" y="3485695"/>
            <a:ext cx="5710817" cy="33723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hteck 5"/>
          <p:cNvSpPr/>
          <p:nvPr/>
        </p:nvSpPr>
        <p:spPr>
          <a:xfrm>
            <a:off x="6969211" y="6204579"/>
            <a:ext cx="3073754" cy="4959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solidFill>
                  <a:schemeClr val="tx1"/>
                </a:solidFill>
              </a:rPr>
              <a:t>Passo </a:t>
            </a:r>
            <a:r>
              <a:rPr lang="de-DE" sz="2800" b="1" dirty="0" err="1" smtClean="0">
                <a:solidFill>
                  <a:schemeClr val="tx1"/>
                </a:solidFill>
              </a:rPr>
              <a:t>Gavia</a:t>
            </a:r>
            <a:r>
              <a:rPr lang="de-DE" sz="2800" b="1" dirty="0" smtClean="0">
                <a:solidFill>
                  <a:schemeClr val="tx1"/>
                </a:solidFill>
              </a:rPr>
              <a:t> 2652m</a:t>
            </a:r>
            <a:endParaRPr lang="de-DE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920081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1.bp.blogspot.com/-xkg5MFO8PKY/Uf5nAsq0wHI/AAAAAAAASXc/5qSjH9UphAA/s1600/DSCF63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" b="13932"/>
          <a:stretch/>
        </p:blipFill>
        <p:spPr bwMode="auto">
          <a:xfrm>
            <a:off x="817683" y="-268"/>
            <a:ext cx="10603523" cy="68582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2382715" y="6158381"/>
            <a:ext cx="4749033" cy="4959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solidFill>
                  <a:schemeClr val="tx1"/>
                </a:solidFill>
              </a:rPr>
              <a:t>Auffahrt zum Passo del Tonale</a:t>
            </a:r>
            <a:endParaRPr lang="de-DE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42168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d2exd72xrrp1s7.cloudfront.net/www/000/1jz/rj/rje5srlo3uuean88nnszzfwl1fp1l98v-uhinull/0?width=3072&amp;height=2304&amp;crop=&amp;q=7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5" b="7052"/>
          <a:stretch/>
        </p:blipFill>
        <p:spPr bwMode="auto">
          <a:xfrm>
            <a:off x="-1" y="-1"/>
            <a:ext cx="12177347" cy="682283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4316626" y="6228719"/>
            <a:ext cx="3764692" cy="4959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solidFill>
                  <a:schemeClr val="tx1"/>
                </a:solidFill>
              </a:rPr>
              <a:t>Passo del Tonale 1884m</a:t>
            </a:r>
            <a:endParaRPr lang="de-DE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51560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+ kostenlose Lago Di Santa Giustina und Italien-Bild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t="11282" b="-106"/>
          <a:stretch/>
        </p:blipFill>
        <p:spPr bwMode="auto">
          <a:xfrm>
            <a:off x="1009650" y="0"/>
            <a:ext cx="10306050" cy="686752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3881764" y="6360989"/>
            <a:ext cx="4440193" cy="3770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solidFill>
                  <a:schemeClr val="tx1"/>
                </a:solidFill>
              </a:rPr>
              <a:t>Lago di Santa </a:t>
            </a:r>
            <a:r>
              <a:rPr lang="de-DE" sz="2800" b="1" dirty="0" err="1" smtClean="0">
                <a:solidFill>
                  <a:schemeClr val="tx1"/>
                </a:solidFill>
              </a:rPr>
              <a:t>Giustina</a:t>
            </a:r>
            <a:r>
              <a:rPr lang="de-DE" sz="2800" b="1" dirty="0" smtClean="0">
                <a:solidFill>
                  <a:schemeClr val="tx1"/>
                </a:solidFill>
              </a:rPr>
              <a:t> 550m</a:t>
            </a:r>
            <a:endParaRPr lang="de-DE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52429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r="12884" b="-458"/>
          <a:stretch/>
        </p:blipFill>
        <p:spPr>
          <a:xfrm>
            <a:off x="0" y="0"/>
            <a:ext cx="12238528" cy="685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Rechteck 1"/>
          <p:cNvSpPr/>
          <p:nvPr/>
        </p:nvSpPr>
        <p:spPr>
          <a:xfrm>
            <a:off x="175847" y="5671040"/>
            <a:ext cx="6655776" cy="95410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sz="2800" b="1" dirty="0" smtClean="0"/>
              <a:t>Bar Route 66, </a:t>
            </a:r>
            <a:r>
              <a:rPr lang="de-DE" sz="2800" b="1" dirty="0" err="1" smtClean="0"/>
              <a:t>Terrazza</a:t>
            </a:r>
            <a:r>
              <a:rPr lang="de-DE" sz="2800" b="1" dirty="0" smtClean="0"/>
              <a:t> </a:t>
            </a:r>
            <a:r>
              <a:rPr lang="de-DE" sz="2800" b="1" dirty="0" err="1"/>
              <a:t>Dei</a:t>
            </a:r>
            <a:r>
              <a:rPr lang="de-DE" sz="2800" b="1" dirty="0"/>
              <a:t> </a:t>
            </a:r>
            <a:r>
              <a:rPr lang="de-DE" sz="2800" b="1" dirty="0" err="1" smtClean="0"/>
              <a:t>Sapori</a:t>
            </a:r>
            <a:r>
              <a:rPr lang="de-DE" sz="2800" b="1" dirty="0" smtClean="0"/>
              <a:t>               mit Aussicht auf den Lago </a:t>
            </a:r>
            <a:r>
              <a:rPr lang="de-DE" sz="2800" b="1" dirty="0"/>
              <a:t>di Santa </a:t>
            </a:r>
            <a:r>
              <a:rPr lang="de-DE" sz="2800" b="1" dirty="0" err="1"/>
              <a:t>Giustina</a:t>
            </a:r>
            <a:endParaRPr lang="de-DE" sz="2800" b="1" dirty="0"/>
          </a:p>
        </p:txBody>
      </p:sp>
      <p:sp>
        <p:nvSpPr>
          <p:cNvPr id="3" name="Rechteck 2"/>
          <p:cNvSpPr/>
          <p:nvPr/>
        </p:nvSpPr>
        <p:spPr>
          <a:xfrm>
            <a:off x="4983676" y="3244334"/>
            <a:ext cx="2224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Hotel Goldener Löwe </a:t>
            </a:r>
          </a:p>
        </p:txBody>
      </p:sp>
    </p:spTree>
    <p:extLst>
      <p:ext uri="{BB962C8B-B14F-4D97-AF65-F5344CB8AC3E}">
        <p14:creationId xmlns:p14="http://schemas.microsoft.com/office/powerpoint/2010/main" val="1964439809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ellbild anze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61" y="1494692"/>
            <a:ext cx="3575539" cy="536330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q-xx.bstatic.com/xdata/images/hotel/max1280x900/31395486.jpg?k=ea7fe53ddd4d1197408397e761cd02d618544647de47094aaa605523aff3d9bf&amp;o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43791" cy="5798510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1919587" y="6077464"/>
            <a:ext cx="4604616" cy="4959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solidFill>
                  <a:schemeClr val="tx1"/>
                </a:solidFill>
              </a:rPr>
              <a:t>2. </a:t>
            </a:r>
            <a:r>
              <a:rPr lang="de-DE" sz="2800" b="1" dirty="0" smtClean="0">
                <a:solidFill>
                  <a:schemeClr val="tx1"/>
                </a:solidFill>
              </a:rPr>
              <a:t>Übernachtung, Hotel </a:t>
            </a:r>
            <a:r>
              <a:rPr lang="de-DE" sz="2800" b="1" dirty="0" err="1" smtClean="0">
                <a:solidFill>
                  <a:schemeClr val="tx1"/>
                </a:solidFill>
              </a:rPr>
              <a:t>Cles</a:t>
            </a:r>
            <a:endParaRPr lang="de-DE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08416"/>
      </p:ext>
    </p:extLst>
  </p:cSld>
  <p:clrMapOvr>
    <a:masterClrMapping/>
  </p:clrMapOvr>
  <p:transition spd="slow" advClick="0" advTm="4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25203" t="16816" r="23244" b="30691"/>
          <a:stretch/>
        </p:blipFill>
        <p:spPr>
          <a:xfrm>
            <a:off x="1672282" y="0"/>
            <a:ext cx="9104578" cy="52145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608" t="73033" r="608" b="10510"/>
          <a:stretch/>
        </p:blipFill>
        <p:spPr>
          <a:xfrm>
            <a:off x="0" y="5214550"/>
            <a:ext cx="12192000" cy="1643449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4691330"/>
            <a:ext cx="6351373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Distanz 94</a:t>
            </a:r>
            <a:r>
              <a:rPr lang="de-D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 ↗</a:t>
            </a:r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1680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 HM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1600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672282" y="0"/>
            <a:ext cx="3855307" cy="4959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solidFill>
                  <a:schemeClr val="tx1"/>
                </a:solidFill>
              </a:rPr>
              <a:t>3. Tag </a:t>
            </a:r>
            <a:r>
              <a:rPr lang="de-DE" sz="2800" b="1" dirty="0" err="1" smtClean="0">
                <a:solidFill>
                  <a:schemeClr val="tx1"/>
                </a:solidFill>
              </a:rPr>
              <a:t>Cles</a:t>
            </a:r>
            <a:r>
              <a:rPr lang="de-DE" sz="2800" b="1" dirty="0" smtClean="0">
                <a:solidFill>
                  <a:schemeClr val="tx1"/>
                </a:solidFill>
              </a:rPr>
              <a:t> =&gt; </a:t>
            </a:r>
            <a:r>
              <a:rPr lang="de-DE" sz="2800" b="1" dirty="0" err="1" smtClean="0">
                <a:solidFill>
                  <a:schemeClr val="tx1"/>
                </a:solidFill>
              </a:rPr>
              <a:t>Schlanders</a:t>
            </a:r>
            <a:endParaRPr lang="de-DE" sz="2800" b="1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005385" y="4297454"/>
            <a:ext cx="568410" cy="2645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</a:rPr>
              <a:t>Cles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804984" y="1019133"/>
            <a:ext cx="1239793" cy="2645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</a:rPr>
              <a:t>Schlanders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839598" y="2521738"/>
            <a:ext cx="1468394" cy="2645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</a:rPr>
              <a:t>Gampen</a:t>
            </a:r>
            <a:r>
              <a:rPr lang="de-DE" b="1" dirty="0" smtClean="0">
                <a:solidFill>
                  <a:schemeClr val="tx1"/>
                </a:solidFill>
              </a:rPr>
              <a:t> Pass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6289590" y="-8339"/>
            <a:ext cx="2285117" cy="2645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</a:rPr>
              <a:t>Algund</a:t>
            </a:r>
            <a:r>
              <a:rPr lang="de-DE" b="1" dirty="0" smtClean="0">
                <a:solidFill>
                  <a:schemeClr val="tx1"/>
                </a:solidFill>
              </a:rPr>
              <a:t> Forst Brauerei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751306" y="5222889"/>
            <a:ext cx="1468394" cy="2645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</a:rPr>
              <a:t>Gampen</a:t>
            </a:r>
            <a:r>
              <a:rPr lang="de-DE" b="1" dirty="0" smtClean="0">
                <a:solidFill>
                  <a:schemeClr val="tx1"/>
                </a:solidFill>
              </a:rPr>
              <a:t> Pass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7170325" y="6858000"/>
            <a:ext cx="2285117" cy="2645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</a:rPr>
              <a:t>Algund</a:t>
            </a:r>
            <a:r>
              <a:rPr lang="de-DE" b="1" dirty="0" smtClean="0">
                <a:solidFill>
                  <a:schemeClr val="tx1"/>
                </a:solidFill>
              </a:rPr>
              <a:t> Forst Brauerei</a:t>
            </a:r>
            <a:endParaRPr lang="de-D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30522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77" y="0"/>
            <a:ext cx="10677408" cy="685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hteck 4"/>
          <p:cNvSpPr/>
          <p:nvPr/>
        </p:nvSpPr>
        <p:spPr>
          <a:xfrm>
            <a:off x="3314702" y="6480912"/>
            <a:ext cx="6018372" cy="3770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err="1" smtClean="0">
                <a:solidFill>
                  <a:schemeClr val="tx1"/>
                </a:solidFill>
              </a:rPr>
              <a:t>Schloß</a:t>
            </a:r>
            <a:r>
              <a:rPr lang="de-DE" sz="2800" b="1" dirty="0" smtClean="0">
                <a:solidFill>
                  <a:schemeClr val="tx1"/>
                </a:solidFill>
              </a:rPr>
              <a:t> </a:t>
            </a:r>
            <a:r>
              <a:rPr lang="de-DE" sz="2800" b="1" dirty="0" err="1" smtClean="0">
                <a:solidFill>
                  <a:schemeClr val="tx1"/>
                </a:solidFill>
              </a:rPr>
              <a:t>Glöß</a:t>
            </a:r>
            <a:r>
              <a:rPr lang="de-DE" sz="2800" b="1" dirty="0" smtClean="0">
                <a:solidFill>
                  <a:schemeClr val="tx1"/>
                </a:solidFill>
              </a:rPr>
              <a:t> am</a:t>
            </a:r>
            <a:r>
              <a:rPr lang="de-DE" sz="2800" dirty="0" smtClean="0"/>
              <a:t> </a:t>
            </a:r>
            <a:r>
              <a:rPr lang="de-DE" sz="2800" b="1" dirty="0" smtClean="0">
                <a:solidFill>
                  <a:schemeClr val="tx1"/>
                </a:solidFill>
              </a:rPr>
              <a:t>Lago di Santa </a:t>
            </a:r>
            <a:r>
              <a:rPr lang="de-DE" sz="2800" b="1" dirty="0" err="1" smtClean="0">
                <a:solidFill>
                  <a:schemeClr val="tx1"/>
                </a:solidFill>
              </a:rPr>
              <a:t>Giustina</a:t>
            </a:r>
            <a:endParaRPr lang="de-DE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6764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" b="14249"/>
          <a:stretch/>
        </p:blipFill>
        <p:spPr>
          <a:xfrm>
            <a:off x="131884" y="0"/>
            <a:ext cx="11934969" cy="6858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hteck 2"/>
          <p:cNvSpPr/>
          <p:nvPr/>
        </p:nvSpPr>
        <p:spPr>
          <a:xfrm>
            <a:off x="3314702" y="6480912"/>
            <a:ext cx="6018372" cy="3770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solidFill>
                  <a:schemeClr val="tx1"/>
                </a:solidFill>
              </a:rPr>
              <a:t>Staumauer vom Lago di Santa </a:t>
            </a:r>
            <a:r>
              <a:rPr lang="de-DE" sz="2800" b="1" dirty="0" err="1" smtClean="0">
                <a:solidFill>
                  <a:schemeClr val="tx1"/>
                </a:solidFill>
              </a:rPr>
              <a:t>Giustina</a:t>
            </a:r>
            <a:endParaRPr lang="de-DE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49222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1756" t="17298" r="2297" b="10150"/>
          <a:stretch/>
        </p:blipFill>
        <p:spPr>
          <a:xfrm>
            <a:off x="-11145" y="0"/>
            <a:ext cx="12201273" cy="6614984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5560179" y="2519293"/>
            <a:ext cx="1357883" cy="2645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</a:rPr>
              <a:t>Stilfser</a:t>
            </a:r>
            <a:r>
              <a:rPr lang="de-DE" b="1" dirty="0" smtClean="0">
                <a:solidFill>
                  <a:schemeClr val="tx1"/>
                </a:solidFill>
              </a:rPr>
              <a:t> Joch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300411" y="3042959"/>
            <a:ext cx="1007331" cy="2645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</a:rPr>
              <a:t>Umbrail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8787777" y="446492"/>
            <a:ext cx="1357883" cy="2645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</a:rPr>
              <a:t>Schlanders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413686" y="4565450"/>
            <a:ext cx="915440" cy="2645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</a:rPr>
              <a:t>Bormio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074508" y="4273063"/>
            <a:ext cx="7117492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Distanz 63</a:t>
            </a:r>
            <a:r>
              <a:rPr lang="de-DE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 ↗</a:t>
            </a:r>
            <a:r>
              <a:rPr lang="de-DE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2270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 HM 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  </a:t>
            </a:r>
            <a:r>
              <a:rPr lang="de-DE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1830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0" y="0"/>
            <a:ext cx="3033563" cy="7010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solidFill>
                  <a:schemeClr val="tx1"/>
                </a:solidFill>
              </a:rPr>
              <a:t>1. Tag </a:t>
            </a:r>
            <a:r>
              <a:rPr lang="de-DE" sz="2800" b="1" dirty="0" err="1" smtClean="0">
                <a:solidFill>
                  <a:schemeClr val="tx1"/>
                </a:solidFill>
              </a:rPr>
              <a:t>Stilfser</a:t>
            </a:r>
            <a:r>
              <a:rPr lang="de-DE" sz="2800" b="1" dirty="0" smtClean="0">
                <a:solidFill>
                  <a:schemeClr val="tx1"/>
                </a:solidFill>
              </a:rPr>
              <a:t> Joch</a:t>
            </a:r>
            <a:endParaRPr lang="de-DE" sz="2800" b="1" dirty="0">
              <a:solidFill>
                <a:schemeClr val="tx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275371" y="4857838"/>
            <a:ext cx="1357883" cy="2645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</a:rPr>
              <a:t>Stilfser</a:t>
            </a:r>
            <a:r>
              <a:rPr lang="de-DE" b="1" dirty="0" smtClean="0">
                <a:solidFill>
                  <a:schemeClr val="tx1"/>
                </a:solidFill>
              </a:rPr>
              <a:t> Joch</a:t>
            </a:r>
            <a:endParaRPr lang="de-D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529102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Santa Giustina See - Der große Staudamm im Tal der Cany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174" name="Picture 6" descr="https://d2exd72xrrp1s7.cloudfront.net/www/000/1k5/1t/1tt5g9v1ad2111dhujk7p0b9ga3tmw73xt-uhi36399920/0?width=3072&amp;height=2304&amp;crop=&amp;q=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82583" cy="679645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2620107" y="6252312"/>
            <a:ext cx="4897315" cy="3770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solidFill>
                  <a:schemeClr val="tx1"/>
                </a:solidFill>
              </a:rPr>
              <a:t>Radweg, </a:t>
            </a:r>
            <a:r>
              <a:rPr lang="de-DE" sz="2800" b="1" dirty="0" err="1" smtClean="0">
                <a:solidFill>
                  <a:schemeClr val="tx1"/>
                </a:solidFill>
              </a:rPr>
              <a:t>Sentiero</a:t>
            </a:r>
            <a:r>
              <a:rPr lang="de-DE" sz="2800" b="1" dirty="0" smtClean="0">
                <a:solidFill>
                  <a:schemeClr val="tx1"/>
                </a:solidFill>
              </a:rPr>
              <a:t> San </a:t>
            </a:r>
            <a:r>
              <a:rPr lang="de-DE" sz="2800" b="1" dirty="0" err="1" smtClean="0">
                <a:solidFill>
                  <a:schemeClr val="tx1"/>
                </a:solidFill>
              </a:rPr>
              <a:t>Romedio</a:t>
            </a:r>
            <a:endParaRPr lang="de-DE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811325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d2exd72xrrp1s7.cloudfront.net/www/000/1k4/1t/1tqsszuo26q67i98lskgt2qav3jr51s8b-uhi24622507/0?width=3072&amp;height=2304&amp;crop=&amp;q=7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7" t="14843" r="36" b="10320"/>
          <a:stretch/>
        </p:blipFill>
        <p:spPr bwMode="auto">
          <a:xfrm>
            <a:off x="-107216" y="0"/>
            <a:ext cx="1228456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61546" y="6340235"/>
            <a:ext cx="7631723" cy="3770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solidFill>
                  <a:srgbClr val="000000"/>
                </a:solidFill>
              </a:rPr>
              <a:t>Vista </a:t>
            </a:r>
            <a:r>
              <a:rPr lang="de-DE" sz="2800" b="1" dirty="0" err="1" smtClean="0">
                <a:solidFill>
                  <a:srgbClr val="000000"/>
                </a:solidFill>
              </a:rPr>
              <a:t>dal</a:t>
            </a:r>
            <a:r>
              <a:rPr lang="de-DE" sz="2800" b="1" dirty="0" smtClean="0">
                <a:solidFill>
                  <a:srgbClr val="000000"/>
                </a:solidFill>
              </a:rPr>
              <a:t> Passo Palade, Auffahrt zum </a:t>
            </a:r>
            <a:r>
              <a:rPr lang="de-DE" sz="2800" b="1" dirty="0" err="1" smtClean="0">
                <a:solidFill>
                  <a:srgbClr val="000000"/>
                </a:solidFill>
              </a:rPr>
              <a:t>Gampenpass</a:t>
            </a:r>
            <a:endParaRPr lang="de-DE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3072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nnrad: Gampenpass (Tour 143494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4" r="196" b="8679"/>
          <a:stretch/>
        </p:blipFill>
        <p:spPr bwMode="auto">
          <a:xfrm>
            <a:off x="870438" y="0"/>
            <a:ext cx="10523946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247200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Gampenpass - Mendelpass - Tramin/Südtiro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t="17032"/>
          <a:stretch/>
        </p:blipFill>
        <p:spPr bwMode="auto">
          <a:xfrm>
            <a:off x="0" y="0"/>
            <a:ext cx="12200792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3071446" y="6041296"/>
            <a:ext cx="6057900" cy="3770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solidFill>
                  <a:srgbClr val="000000"/>
                </a:solidFill>
              </a:rPr>
              <a:t>Abfahrt vom </a:t>
            </a:r>
            <a:r>
              <a:rPr lang="de-DE" sz="2800" b="1" dirty="0" err="1" smtClean="0">
                <a:solidFill>
                  <a:srgbClr val="000000"/>
                </a:solidFill>
              </a:rPr>
              <a:t>Gampenpass</a:t>
            </a:r>
            <a:r>
              <a:rPr lang="de-DE" sz="2800" b="1" dirty="0" smtClean="0">
                <a:solidFill>
                  <a:srgbClr val="000000"/>
                </a:solidFill>
              </a:rPr>
              <a:t> nach </a:t>
            </a:r>
            <a:r>
              <a:rPr lang="de-DE" sz="2800" b="1" dirty="0" err="1" smtClean="0">
                <a:solidFill>
                  <a:srgbClr val="000000"/>
                </a:solidFill>
              </a:rPr>
              <a:t>Algund</a:t>
            </a:r>
            <a:endParaRPr lang="de-DE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827270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taurant Braugarten Forst - Südtirol für al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54" y="0"/>
            <a:ext cx="10254950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/>
        </p:nvSpPr>
        <p:spPr>
          <a:xfrm>
            <a:off x="2441066" y="6445820"/>
            <a:ext cx="3748719" cy="34184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solidFill>
                  <a:schemeClr val="tx1"/>
                </a:solidFill>
              </a:rPr>
              <a:t>Forst Brauerei in </a:t>
            </a:r>
            <a:r>
              <a:rPr lang="de-DE" sz="2800" b="1" dirty="0" err="1" smtClean="0">
                <a:solidFill>
                  <a:schemeClr val="tx1"/>
                </a:solidFill>
              </a:rPr>
              <a:t>Algund</a:t>
            </a:r>
            <a:endParaRPr lang="de-DE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04245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d2exd72xrrp1s7.cloudfront.net/www/000/1k5/1b/1btdnroapzg2r107n8jutiqygc3semfqmg-uhi34332389/0?width=3072&amp;height=2304&amp;crop=&amp;q=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7874712" y="6410651"/>
            <a:ext cx="3687172" cy="34184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solidFill>
                  <a:schemeClr val="tx1"/>
                </a:solidFill>
              </a:rPr>
              <a:t>Auffahrt ins </a:t>
            </a:r>
            <a:r>
              <a:rPr lang="de-DE" sz="2800" b="1" dirty="0" err="1" smtClean="0">
                <a:solidFill>
                  <a:schemeClr val="tx1"/>
                </a:solidFill>
              </a:rPr>
              <a:t>Vinschgau</a:t>
            </a:r>
            <a:endParaRPr lang="de-DE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95635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drahtesel.or.at/wp-content/uploads/2014/12/DSC_71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95" y="0"/>
            <a:ext cx="9300171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4336767" y="446062"/>
            <a:ext cx="6175986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sz="2800" b="1" dirty="0" err="1" smtClean="0"/>
              <a:t>Auffahrt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zum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Stilfser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Joch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mit</a:t>
            </a:r>
            <a:r>
              <a:rPr lang="it-IT" sz="2800" b="1" dirty="0" smtClean="0"/>
              <a:t> 48 </a:t>
            </a:r>
            <a:r>
              <a:rPr lang="it-IT" sz="2800" b="1" dirty="0" err="1" smtClean="0"/>
              <a:t>Kehren</a:t>
            </a:r>
            <a:endParaRPr lang="de-DE" sz="2800" b="1" i="0" dirty="0">
              <a:effectLst/>
              <a:latin typeface="system-ui"/>
            </a:endParaRPr>
          </a:p>
        </p:txBody>
      </p:sp>
    </p:spTree>
    <p:extLst>
      <p:ext uri="{BB962C8B-B14F-4D97-AF65-F5344CB8AC3E}">
        <p14:creationId xmlns:p14="http://schemas.microsoft.com/office/powerpoint/2010/main" val="4184091137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Transalp.info - Rennrad Transal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161" y="6595"/>
            <a:ext cx="9135208" cy="685140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704134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b="12128"/>
          <a:stretch/>
        </p:blipFill>
        <p:spPr>
          <a:xfrm>
            <a:off x="848847" y="-95250"/>
            <a:ext cx="11579469" cy="6843136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</a:ln>
        </p:spPr>
      </p:pic>
      <p:sp>
        <p:nvSpPr>
          <p:cNvPr id="3" name="Rechteck 2"/>
          <p:cNvSpPr/>
          <p:nvPr/>
        </p:nvSpPr>
        <p:spPr>
          <a:xfrm>
            <a:off x="4802630" y="4690107"/>
            <a:ext cx="1835952" cy="523220"/>
          </a:xfrm>
          <a:prstGeom prst="rect">
            <a:avLst/>
          </a:prstGeom>
          <a:solidFill>
            <a:srgbClr val="FCFCFC"/>
          </a:solidFill>
          <a:ln w="28575"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it-IT" sz="2800" b="1" dirty="0" err="1" smtClean="0"/>
              <a:t>Tibethütte</a:t>
            </a:r>
            <a:r>
              <a:rPr lang="it-IT" sz="2800" b="1" dirty="0" smtClean="0"/>
              <a:t> </a:t>
            </a:r>
            <a:endParaRPr lang="de-DE" sz="2800" b="1" i="0" dirty="0">
              <a:effectLst/>
              <a:latin typeface="system-ui"/>
            </a:endParaRPr>
          </a:p>
        </p:txBody>
      </p:sp>
    </p:spTree>
    <p:extLst>
      <p:ext uri="{BB962C8B-B14F-4D97-AF65-F5344CB8AC3E}">
        <p14:creationId xmlns:p14="http://schemas.microsoft.com/office/powerpoint/2010/main" val="3207496504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d2exd72xrrp1s7.cloudfront.net/www/000/1k2/nx/nx4gs0zv9rzenflczgdqqsej2lyoa2hz-uhi2828809/0?width=3072&amp;height=2304&amp;crop=&amp;q=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22" y="13435"/>
            <a:ext cx="10269415" cy="68445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4755700" y="1094323"/>
            <a:ext cx="2033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 smtClean="0"/>
              <a:t>Umbrailpass</a:t>
            </a:r>
            <a:endParaRPr lang="de-DE" sz="2800" b="1" i="0" dirty="0">
              <a:effectLst/>
              <a:latin typeface="system-ui"/>
            </a:endParaRPr>
          </a:p>
        </p:txBody>
      </p:sp>
    </p:spTree>
    <p:extLst>
      <p:ext uri="{BB962C8B-B14F-4D97-AF65-F5344CB8AC3E}">
        <p14:creationId xmlns:p14="http://schemas.microsoft.com/office/powerpoint/2010/main" val="147252178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DDDDD"/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alerie dieser Unterkun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124" y="2098922"/>
            <a:ext cx="3569308" cy="47590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9" t="26667" r="16720" b="30384"/>
          <a:stretch/>
        </p:blipFill>
        <p:spPr>
          <a:xfrm>
            <a:off x="0" y="61546"/>
            <a:ext cx="8337653" cy="4317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hteck 5"/>
          <p:cNvSpPr/>
          <p:nvPr/>
        </p:nvSpPr>
        <p:spPr>
          <a:xfrm>
            <a:off x="937396" y="5356495"/>
            <a:ext cx="6462859" cy="4959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solidFill>
                  <a:schemeClr val="tx1"/>
                </a:solidFill>
              </a:rPr>
              <a:t>1. Übernachtung, Hotel </a:t>
            </a:r>
            <a:r>
              <a:rPr lang="de-DE" sz="2800" b="1" dirty="0">
                <a:solidFill>
                  <a:schemeClr val="tx1"/>
                </a:solidFill>
              </a:rPr>
              <a:t>Villa </a:t>
            </a:r>
            <a:r>
              <a:rPr lang="de-DE" sz="2800" b="1" dirty="0" smtClean="0">
                <a:solidFill>
                  <a:schemeClr val="tx1"/>
                </a:solidFill>
              </a:rPr>
              <a:t>Rina, </a:t>
            </a:r>
            <a:r>
              <a:rPr lang="de-DE" sz="2800" b="1" dirty="0" err="1" smtClean="0">
                <a:solidFill>
                  <a:schemeClr val="tx1"/>
                </a:solidFill>
              </a:rPr>
              <a:t>Bormio</a:t>
            </a:r>
            <a:endParaRPr lang="de-DE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06779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203" t="16456" r="269" b="10390"/>
          <a:stretch/>
        </p:blipFill>
        <p:spPr>
          <a:xfrm>
            <a:off x="0" y="362465"/>
            <a:ext cx="12134335" cy="614542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817894" y="362465"/>
            <a:ext cx="3447879" cy="4959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solidFill>
                  <a:schemeClr val="tx1"/>
                </a:solidFill>
              </a:rPr>
              <a:t>2. Tag </a:t>
            </a:r>
            <a:r>
              <a:rPr lang="de-DE" sz="2800" b="1" dirty="0" err="1" smtClean="0">
                <a:solidFill>
                  <a:schemeClr val="tx1"/>
                </a:solidFill>
              </a:rPr>
              <a:t>Bormio</a:t>
            </a:r>
            <a:r>
              <a:rPr lang="de-DE" sz="2800" b="1" dirty="0" smtClean="0">
                <a:solidFill>
                  <a:schemeClr val="tx1"/>
                </a:solidFill>
              </a:rPr>
              <a:t> =&gt; </a:t>
            </a:r>
            <a:r>
              <a:rPr lang="de-DE" sz="2800" b="1" dirty="0" err="1" smtClean="0">
                <a:solidFill>
                  <a:schemeClr val="tx1"/>
                </a:solidFill>
              </a:rPr>
              <a:t>Cles</a:t>
            </a:r>
            <a:endParaRPr lang="de-DE" sz="2800" b="1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9201666" y="2648594"/>
            <a:ext cx="568410" cy="2645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</a:rPr>
              <a:t>Cles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17635" y="495871"/>
            <a:ext cx="1708874" cy="2645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</a:rPr>
              <a:t>Bormio</a:t>
            </a:r>
            <a:r>
              <a:rPr lang="de-DE" b="1" dirty="0" smtClean="0">
                <a:solidFill>
                  <a:schemeClr val="tx1"/>
                </a:solidFill>
              </a:rPr>
              <a:t> 1225m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782961" y="4383451"/>
            <a:ext cx="6351373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Distanz 102</a:t>
            </a:r>
            <a:r>
              <a:rPr lang="de-DE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 ↗</a:t>
            </a:r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2420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 HM 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2930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210962" y="2867995"/>
            <a:ext cx="2240372" cy="2645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Passo di </a:t>
            </a:r>
            <a:r>
              <a:rPr lang="de-DE" b="1" dirty="0" err="1" smtClean="0">
                <a:solidFill>
                  <a:schemeClr val="tx1"/>
                </a:solidFill>
              </a:rPr>
              <a:t>Gavia</a:t>
            </a:r>
            <a:r>
              <a:rPr lang="de-DE" b="1" dirty="0" smtClean="0">
                <a:solidFill>
                  <a:schemeClr val="tx1"/>
                </a:solidFill>
              </a:rPr>
              <a:t> 2618m 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163224" y="5082946"/>
            <a:ext cx="2517736" cy="2645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Passo del Tonale 1884m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762897" y="5043692"/>
            <a:ext cx="2275851" cy="2645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Passo di </a:t>
            </a:r>
            <a:r>
              <a:rPr lang="de-DE" b="1" dirty="0" err="1" smtClean="0">
                <a:solidFill>
                  <a:schemeClr val="tx1"/>
                </a:solidFill>
              </a:rPr>
              <a:t>Gavia</a:t>
            </a:r>
            <a:r>
              <a:rPr lang="de-DE" b="1" dirty="0" smtClean="0">
                <a:solidFill>
                  <a:schemeClr val="tx1"/>
                </a:solidFill>
              </a:rPr>
              <a:t> 2618m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096424" y="4097561"/>
            <a:ext cx="2448755" cy="2645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Passo del Tonale 1884m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9201666" y="6526220"/>
            <a:ext cx="2932668" cy="2645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Lago di Santa </a:t>
            </a:r>
            <a:r>
              <a:rPr lang="de-DE" b="1" dirty="0" err="1" smtClean="0">
                <a:solidFill>
                  <a:schemeClr val="tx1"/>
                </a:solidFill>
              </a:rPr>
              <a:t>Giustina</a:t>
            </a:r>
            <a:r>
              <a:rPr lang="de-DE" b="1" dirty="0" smtClean="0">
                <a:solidFill>
                  <a:schemeClr val="tx1"/>
                </a:solidFill>
              </a:rPr>
              <a:t> 550m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904356" y="6476196"/>
            <a:ext cx="2342440" cy="2645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Ponte di </a:t>
            </a:r>
            <a:r>
              <a:rPr lang="de-DE" b="1" dirty="0" err="1" smtClean="0">
                <a:solidFill>
                  <a:schemeClr val="tx1"/>
                </a:solidFill>
              </a:rPr>
              <a:t>Legno</a:t>
            </a:r>
            <a:r>
              <a:rPr lang="de-DE" b="1" dirty="0" smtClean="0">
                <a:solidFill>
                  <a:schemeClr val="tx1"/>
                </a:solidFill>
              </a:rPr>
              <a:t> 1258m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0" y="6492044"/>
            <a:ext cx="1708874" cy="2645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</a:rPr>
              <a:t>Bormio</a:t>
            </a:r>
            <a:r>
              <a:rPr lang="de-DE" b="1" dirty="0" smtClean="0">
                <a:solidFill>
                  <a:schemeClr val="tx1"/>
                </a:solidFill>
              </a:rPr>
              <a:t> 1225m</a:t>
            </a:r>
            <a:endParaRPr lang="de-D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854925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m Ortsausgang von Santa Caterina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8" t="12128" r="8007" b="37620"/>
          <a:stretch/>
        </p:blipFill>
        <p:spPr bwMode="auto">
          <a:xfrm>
            <a:off x="2043703" y="0"/>
            <a:ext cx="8154788" cy="6857999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884443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Blaugrü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181</Words>
  <Application>Microsoft Office PowerPoint</Application>
  <PresentationFormat>Breitbild</PresentationFormat>
  <Paragraphs>46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system-ui</vt:lpstr>
      <vt:lpstr>Wingdings 2</vt:lpstr>
      <vt:lpstr>HDOfficeLightV0</vt:lpstr>
      <vt:lpstr>Rennrad-Wochenende                       Do.16. bis Sa.18. Juni 2022 Stilfser Joch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Radfernfahrt 2020                           von Tuttlingen nach Battaglia Terme</dc:title>
  <dc:creator>Thomas Schmidt</dc:creator>
  <cp:lastModifiedBy>Thomas Schmidt</cp:lastModifiedBy>
  <cp:revision>318</cp:revision>
  <dcterms:created xsi:type="dcterms:W3CDTF">2018-11-12T20:07:19Z</dcterms:created>
  <dcterms:modified xsi:type="dcterms:W3CDTF">2022-01-06T18:10:34Z</dcterms:modified>
</cp:coreProperties>
</file>